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slides/slide2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13" r:id="rId12"/>
    <p:sldId id="267" r:id="rId13"/>
    <p:sldId id="289" r:id="rId14"/>
    <p:sldId id="290" r:id="rId15"/>
    <p:sldId id="314" r:id="rId16"/>
    <p:sldId id="291" r:id="rId17"/>
    <p:sldId id="315" r:id="rId18"/>
    <p:sldId id="292" r:id="rId19"/>
    <p:sldId id="293" r:id="rId20"/>
    <p:sldId id="316" r:id="rId21"/>
    <p:sldId id="294" r:id="rId22"/>
    <p:sldId id="317" r:id="rId23"/>
    <p:sldId id="295" r:id="rId24"/>
    <p:sldId id="318" r:id="rId25"/>
    <p:sldId id="296" r:id="rId26"/>
    <p:sldId id="319" r:id="rId27"/>
    <p:sldId id="297" r:id="rId28"/>
    <p:sldId id="320" r:id="rId29"/>
    <p:sldId id="298" r:id="rId30"/>
    <p:sldId id="321" r:id="rId31"/>
    <p:sldId id="299" r:id="rId32"/>
    <p:sldId id="322" r:id="rId33"/>
    <p:sldId id="300" r:id="rId34"/>
    <p:sldId id="323" r:id="rId35"/>
    <p:sldId id="301" r:id="rId36"/>
    <p:sldId id="324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  <p:sldId id="288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25" r:id="rId70"/>
    <p:sldId id="326" r:id="rId71"/>
    <p:sldId id="327" r:id="rId72"/>
    <p:sldId id="328" r:id="rId73"/>
    <p:sldId id="331" r:id="rId74"/>
    <p:sldId id="329" r:id="rId75"/>
    <p:sldId id="332" r:id="rId76"/>
    <p:sldId id="330" r:id="rId77"/>
    <p:sldId id="333" r:id="rId7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82" Type="http://schemas.openxmlformats.org/officeDocument/2006/relationships/theme" Target="theme/theme1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slide" Target="slides/slide7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slide" Target="slides/slide75.xml"/><Relationship Id="rId79" Type="http://schemas.openxmlformats.org/officeDocument/2006/relationships/printerSettings" Target="printerSettings/printerSettings1.bin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83" Type="http://schemas.openxmlformats.org/officeDocument/2006/relationships/tableStyles" Target="tableStyles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slide" Target="slides/slide77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40F9-2172-5E40-8D47-A799763D3C8A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7634F-440B-1E43-B947-527B0ACA1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3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Revista</a:t>
            </a:r>
            <a:r>
              <a:rPr lang="en-US" dirty="0" smtClean="0"/>
              <a:t> de </a:t>
            </a:r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dice… donkey?</a:t>
            </a:r>
            <a:endParaRPr lang="en-US" dirty="0"/>
          </a:p>
        </p:txBody>
      </p:sp>
      <p:pic>
        <p:nvPicPr>
          <p:cNvPr id="4" name="Content Placeholder 3" descr="ugly-donkey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143906" y="1600200"/>
            <a:ext cx="5654921" cy="3109989"/>
          </a:xfrm>
        </p:spPr>
      </p:pic>
      <p:sp>
        <p:nvSpPr>
          <p:cNvPr id="5" name="TextBox 4"/>
          <p:cNvSpPr txBox="1"/>
          <p:nvPr/>
        </p:nvSpPr>
        <p:spPr>
          <a:xfrm>
            <a:off x="457200" y="3369461"/>
            <a:ext cx="30520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 dice… el burro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370381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Soy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Eres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Sois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Usted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Es</a:t>
            </a:r>
            <a:r>
              <a:rPr lang="en-US" dirty="0" smtClean="0"/>
              <a:t>		</a:t>
            </a:r>
            <a:r>
              <a:rPr lang="en-US" dirty="0" err="1" smtClean="0"/>
              <a:t>Ustedes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Es</a:t>
            </a:r>
            <a:r>
              <a:rPr lang="en-US" dirty="0" smtClean="0"/>
              <a:t>		</a:t>
            </a:r>
            <a:r>
              <a:rPr lang="en-US" dirty="0" err="1" smtClean="0"/>
              <a:t>Ellos/Ellas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b="1" u="sng" dirty="0" err="1" smtClean="0"/>
              <a:t>eres</a:t>
            </a:r>
            <a:r>
              <a:rPr lang="en-US" b="1" u="sng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b="1" u="sng" dirty="0" smtClean="0"/>
              <a:t>Soy</a:t>
            </a:r>
            <a:r>
              <a:rPr lang="en-US" dirty="0" smtClean="0"/>
              <a:t> de Michigan.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b="1" u="sng" dirty="0" err="1" smtClean="0"/>
              <a:t>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b="1" u="sng" dirty="0" smtClean="0"/>
              <a:t>Es</a:t>
            </a:r>
            <a:r>
              <a:rPr lang="en-US" dirty="0" smtClean="0"/>
              <a:t> mi amigo, </a:t>
            </a:r>
            <a:r>
              <a:rPr lang="en-US" dirty="0" err="1" smtClean="0"/>
              <a:t>Señor</a:t>
            </a:r>
            <a:r>
              <a:rPr lang="en-US" dirty="0" smtClean="0"/>
              <a:t> </a:t>
            </a:r>
            <a:r>
              <a:rPr lang="en-US" dirty="0" err="1" smtClean="0"/>
              <a:t>Mostaza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836437"/>
            <a:ext cx="7772400" cy="2764014"/>
          </a:xfrm>
        </p:spPr>
        <p:txBody>
          <a:bodyPr/>
          <a:lstStyle/>
          <a:p>
            <a:r>
              <a:rPr lang="en-US" dirty="0" smtClean="0"/>
              <a:t>To make a sentence negative, place “no” in front of the verb.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>
                <a:solidFill>
                  <a:schemeClr val="tx1"/>
                </a:solidFill>
              </a:rPr>
              <a:t>Comrendo</a:t>
            </a:r>
            <a:r>
              <a:rPr lang="en-US" sz="3600" dirty="0" err="1" smtClean="0">
                <a:solidFill>
                  <a:schemeClr val="tx1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600" dirty="0" smtClean="0">
                <a:solidFill>
                  <a:schemeClr val="tx1"/>
                </a:solidFill>
              </a:rPr>
              <a:t> No </a:t>
            </a:r>
            <a:r>
              <a:rPr lang="en-US" sz="3600" dirty="0" err="1" smtClean="0">
                <a:solidFill>
                  <a:schemeClr val="tx1"/>
                </a:solidFill>
              </a:rPr>
              <a:t>conprendo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err="1" smtClean="0">
                <a:solidFill>
                  <a:schemeClr val="tx1"/>
                </a:solidFill>
              </a:rPr>
              <a:t>Sé</a:t>
            </a:r>
            <a:r>
              <a:rPr lang="en-US" sz="3600" dirty="0" err="1" smtClean="0">
                <a:solidFill>
                  <a:schemeClr val="tx1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600" dirty="0" smtClean="0">
                <a:solidFill>
                  <a:schemeClr val="tx1"/>
                </a:solidFill>
              </a:rPr>
              <a:t> No </a:t>
            </a:r>
            <a:r>
              <a:rPr lang="en-US" sz="3600" dirty="0" err="1" smtClean="0">
                <a:solidFill>
                  <a:schemeClr val="tx1"/>
                </a:solidFill>
              </a:rPr>
              <a:t>sé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Rico </a:t>
            </a:r>
            <a:r>
              <a:rPr lang="en-US" sz="3600" dirty="0" err="1" smtClean="0">
                <a:solidFill>
                  <a:schemeClr val="tx1"/>
                </a:solidFill>
              </a:rPr>
              <a:t>Arnaldo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es</a:t>
            </a:r>
            <a:r>
              <a:rPr lang="en-US" sz="3600" dirty="0" smtClean="0">
                <a:solidFill>
                  <a:schemeClr val="tx1"/>
                </a:solidFill>
              </a:rPr>
              <a:t> de </a:t>
            </a:r>
            <a:r>
              <a:rPr lang="en-US" sz="3600" dirty="0" err="1" smtClean="0">
                <a:solidFill>
                  <a:schemeClr val="tx1"/>
                </a:solidFill>
              </a:rPr>
              <a:t>Arizona</a:t>
            </a:r>
            <a:r>
              <a:rPr lang="en-US" sz="3600" dirty="0" err="1" smtClean="0">
                <a:solidFill>
                  <a:schemeClr val="tx1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600" dirty="0" smtClean="0">
                <a:solidFill>
                  <a:schemeClr val="tx1"/>
                </a:solidFill>
              </a:rPr>
              <a:t> Rico </a:t>
            </a:r>
            <a:r>
              <a:rPr lang="en-US" sz="3600" dirty="0" err="1" smtClean="0">
                <a:solidFill>
                  <a:schemeClr val="tx1"/>
                </a:solidFill>
              </a:rPr>
              <a:t>Arnaldo</a:t>
            </a:r>
            <a:r>
              <a:rPr lang="en-US" sz="3600" dirty="0" smtClean="0">
                <a:solidFill>
                  <a:schemeClr val="tx1"/>
                </a:solidFill>
              </a:rPr>
              <a:t> NO </a:t>
            </a:r>
            <a:r>
              <a:rPr lang="en-US" sz="3600" dirty="0" err="1" smtClean="0">
                <a:solidFill>
                  <a:schemeClr val="tx1"/>
                </a:solidFill>
              </a:rPr>
              <a:t>es</a:t>
            </a:r>
            <a:r>
              <a:rPr lang="en-US" sz="3600" dirty="0" smtClean="0">
                <a:solidFill>
                  <a:schemeClr val="tx1"/>
                </a:solidFill>
              </a:rPr>
              <a:t> de Arizona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Es</a:t>
            </a:r>
            <a:r>
              <a:rPr lang="en-US" dirty="0" smtClean="0"/>
              <a:t> un hombre…</a:t>
            </a:r>
            <a:endParaRPr lang="en-US" dirty="0"/>
          </a:p>
        </p:txBody>
      </p:sp>
      <p:pic>
        <p:nvPicPr>
          <p:cNvPr id="4" name="Content Placeholder 3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hombre…</a:t>
            </a:r>
            <a:endParaRPr lang="en-US" dirty="0"/>
          </a:p>
        </p:txBody>
      </p:sp>
      <p:pic>
        <p:nvPicPr>
          <p:cNvPr id="4" name="Content Placeholder 3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600200"/>
            <a:ext cx="6543584" cy="3598719"/>
          </a:xfrm>
        </p:spPr>
      </p:pic>
      <p:sp>
        <p:nvSpPr>
          <p:cNvPr id="5" name="TextBox 4"/>
          <p:cNvSpPr txBox="1"/>
          <p:nvPr/>
        </p:nvSpPr>
        <p:spPr>
          <a:xfrm>
            <a:off x="1927160" y="5407768"/>
            <a:ext cx="50736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No</a:t>
            </a:r>
            <a:r>
              <a:rPr lang="en-US" sz="3200" dirty="0" smtClean="0"/>
              <a:t> </a:t>
            </a:r>
            <a:r>
              <a:rPr lang="en-US" sz="3200" b="1" u="sng" dirty="0" err="1" smtClean="0"/>
              <a:t>es</a:t>
            </a:r>
            <a:r>
              <a:rPr lang="en-US" sz="3200" dirty="0" smtClean="0"/>
              <a:t> un hombre, </a:t>
            </a:r>
            <a:r>
              <a:rPr lang="en-US" sz="3200" dirty="0" err="1" smtClean="0"/>
              <a:t>es</a:t>
            </a:r>
            <a:r>
              <a:rPr lang="en-US" sz="3200" dirty="0" smtClean="0"/>
              <a:t> un </a:t>
            </a:r>
            <a:r>
              <a:rPr lang="en-US" sz="3200" dirty="0" err="1" smtClean="0"/>
              <a:t>bebé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¿Es un </a:t>
            </a:r>
            <a:r>
              <a:rPr lang="en-US" dirty="0" err="1" smtClean="0"/>
              <a:t>perro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 un </a:t>
            </a:r>
            <a:r>
              <a:rPr lang="en-US" dirty="0" err="1" smtClean="0"/>
              <a:t>perro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600200"/>
            <a:ext cx="5862092" cy="3223925"/>
          </a:xfrm>
        </p:spPr>
      </p:pic>
      <p:sp>
        <p:nvSpPr>
          <p:cNvPr id="5" name="TextBox 4"/>
          <p:cNvSpPr txBox="1"/>
          <p:nvPr/>
        </p:nvSpPr>
        <p:spPr>
          <a:xfrm>
            <a:off x="3113181" y="5266448"/>
            <a:ext cx="4752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 </a:t>
            </a:r>
            <a:r>
              <a:rPr lang="en-US" sz="3200" dirty="0" err="1" smtClean="0"/>
              <a:t>es</a:t>
            </a:r>
            <a:r>
              <a:rPr lang="en-US" sz="3200" dirty="0" smtClean="0"/>
              <a:t> un </a:t>
            </a:r>
            <a:r>
              <a:rPr lang="en-US" sz="3200" dirty="0" err="1" smtClean="0"/>
              <a:t>perro</a:t>
            </a:r>
            <a:r>
              <a:rPr lang="en-US" sz="3200" dirty="0" smtClean="0"/>
              <a:t>, </a:t>
            </a:r>
            <a:r>
              <a:rPr lang="en-US" sz="3200" dirty="0" err="1" smtClean="0"/>
              <a:t>es</a:t>
            </a:r>
            <a:r>
              <a:rPr lang="en-US" sz="3200" dirty="0" smtClean="0"/>
              <a:t> un burro</a:t>
            </a: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Detroit, Michigan?</a:t>
            </a:r>
            <a:endParaRPr lang="en-US" dirty="0"/>
          </a:p>
        </p:txBody>
      </p:sp>
      <p:pic>
        <p:nvPicPr>
          <p:cNvPr id="4" name="Content Placeholder 3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Detroit, Michigan…</a:t>
            </a:r>
            <a:endParaRPr lang="en-US" dirty="0"/>
          </a:p>
        </p:txBody>
      </p:sp>
      <p:pic>
        <p:nvPicPr>
          <p:cNvPr id="4" name="Content Placeholder 3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3198658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0" y="2710672"/>
            <a:ext cx="39775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 </a:t>
            </a:r>
            <a:r>
              <a:rPr lang="en-US" sz="3200" dirty="0" err="1" smtClean="0"/>
              <a:t>es</a:t>
            </a:r>
            <a:r>
              <a:rPr lang="en-US" sz="3200" dirty="0" smtClean="0"/>
              <a:t> de Detroit, </a:t>
            </a:r>
            <a:r>
              <a:rPr lang="en-US" sz="3200" dirty="0" err="1" smtClean="0"/>
              <a:t>es</a:t>
            </a:r>
            <a:r>
              <a:rPr lang="en-US" sz="3200" dirty="0" smtClean="0"/>
              <a:t> de</a:t>
            </a:r>
          </a:p>
          <a:p>
            <a:r>
              <a:rPr lang="en-US" sz="3200" dirty="0" smtClean="0"/>
              <a:t> Chihuahua, México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mochilla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uaderno.jpg"/>
          <p:cNvPicPr>
            <a:picLocks noGrp="1" noChangeAspect="1"/>
          </p:cNvPicPr>
          <p:nvPr/>
        </p:nvPicPr>
        <p:blipFill>
          <a:blip r:embed="rId2"/>
          <a:srcRect l="-9139" r="-9139"/>
          <a:stretch>
            <a:fillRect/>
          </a:stretch>
        </p:blipFill>
        <p:spPr>
          <a:xfrm>
            <a:off x="457200" y="1417638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</a:t>
            </a:r>
            <a:r>
              <a:rPr lang="en-US" dirty="0" err="1" smtClean="0"/>
              <a:t>escribe</a:t>
            </a:r>
            <a:r>
              <a:rPr lang="en-US" dirty="0" smtClean="0"/>
              <a:t> Carlos el </a:t>
            </a:r>
            <a:r>
              <a:rPr lang="en-US" dirty="0" err="1" smtClean="0"/>
              <a:t>bébé</a:t>
            </a:r>
            <a:r>
              <a:rPr lang="en-US" dirty="0"/>
              <a:t>?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-1122788" y="1417638"/>
            <a:ext cx="5213040" cy="2866971"/>
          </a:xfrm>
        </p:spPr>
      </p:pic>
      <p:pic>
        <p:nvPicPr>
          <p:cNvPr id="7" name="Picture 6" descr="BabyCarlosFromTheHangover_bigg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800" y="1236609"/>
            <a:ext cx="4064000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0639" y="4888286"/>
            <a:ext cx="64902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 </a:t>
            </a:r>
            <a:r>
              <a:rPr lang="en-US" sz="3200" dirty="0" err="1" smtClean="0"/>
              <a:t>escribe</a:t>
            </a:r>
            <a:r>
              <a:rPr lang="en-US" sz="3200" dirty="0" smtClean="0"/>
              <a:t> con, </a:t>
            </a:r>
            <a:r>
              <a:rPr lang="en-US" sz="3200" dirty="0" err="1" smtClean="0"/>
              <a:t>c-a-r-l-o-s</a:t>
            </a:r>
            <a:r>
              <a:rPr lang="en-US" sz="3200" dirty="0" smtClean="0"/>
              <a:t>, </a:t>
            </a:r>
            <a:r>
              <a:rPr lang="en-US" sz="3200" dirty="0" err="1" smtClean="0"/>
              <a:t>e-l</a:t>
            </a:r>
            <a:r>
              <a:rPr lang="en-US" sz="3200" dirty="0" smtClean="0"/>
              <a:t>, </a:t>
            </a:r>
            <a:r>
              <a:rPr lang="en-US" sz="3200" dirty="0" err="1" smtClean="0"/>
              <a:t>b-e-b-e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mochilla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cuaderno</a:t>
            </a:r>
            <a:endParaRPr lang="en-US" dirty="0"/>
          </a:p>
        </p:txBody>
      </p:sp>
      <p:pic>
        <p:nvPicPr>
          <p:cNvPr id="4" name="Content Placeholder 3" descr="cuadern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139" r="-9139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puerta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/>
        </p:nvPicPr>
        <p:blipFill>
          <a:blip r:embed="rId2"/>
          <a:srcRect l="-18099" r="-18099"/>
          <a:stretch>
            <a:fillRect/>
          </a:stretch>
        </p:blipFill>
        <p:spPr>
          <a:xfrm>
            <a:off x="0" y="16002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puerta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pared</a:t>
            </a:r>
            <a:endParaRPr lang="en-US" dirty="0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borrador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ownloadedFile-5.jpeg"/>
          <p:cNvPicPr>
            <a:picLocks noGrp="1" noChangeAspect="1"/>
          </p:cNvPicPr>
          <p:nvPr/>
        </p:nvPicPr>
        <p:blipFill>
          <a:blip r:embed="rId2"/>
          <a:srcRect l="-57583" r="-57583"/>
          <a:stretch>
            <a:fillRect/>
          </a:stretch>
        </p:blipFill>
        <p:spPr>
          <a:xfrm>
            <a:off x="0" y="1417638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borrador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sacapuntas</a:t>
            </a:r>
            <a:endParaRPr lang="en-US" dirty="0"/>
          </a:p>
        </p:txBody>
      </p:sp>
      <p:pic>
        <p:nvPicPr>
          <p:cNvPr id="4" name="Content Placeholder 3" descr="DownloadedFile-5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7583" r="-57583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libro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/>
        </p:nvPicPr>
        <p:blipFill>
          <a:blip r:embed="rId2"/>
          <a:srcRect l="-47200" r="-47200"/>
          <a:stretch>
            <a:fillRect/>
          </a:stretch>
        </p:blipFill>
        <p:spPr>
          <a:xfrm>
            <a:off x="0" y="16002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libro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papel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7200" r="-47200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bolígrafo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8.jpeg"/>
          <p:cNvPicPr>
            <a:picLocks noGrp="1" noChangeAspect="1"/>
          </p:cNvPicPr>
          <p:nvPr/>
        </p:nvPicPr>
        <p:blipFill>
          <a:blip r:embed="rId2"/>
          <a:srcRect l="-84891" r="-84891"/>
          <a:stretch>
            <a:fillRect/>
          </a:stretch>
        </p:blipFill>
        <p:spPr>
          <a:xfrm>
            <a:off x="0" y="1417638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bolígrafo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lápiz</a:t>
            </a:r>
            <a:endParaRPr lang="en-US" dirty="0"/>
          </a:p>
        </p:txBody>
      </p:sp>
      <p:pic>
        <p:nvPicPr>
          <p:cNvPr id="4" name="Content Placeholder 3" descr="images-8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4891" r="-84891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cesto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/>
        </p:nvPicPr>
        <p:blipFill>
          <a:blip r:embed="rId2"/>
          <a:srcRect l="-56727" r="-56727"/>
          <a:stretch>
            <a:fillRect/>
          </a:stretch>
        </p:blipFill>
        <p:spPr>
          <a:xfrm>
            <a:off x="221969" y="1417638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Bertolome-Beto</a:t>
            </a:r>
            <a:r>
              <a:rPr lang="en-US" dirty="0" smtClean="0"/>
              <a:t>, 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-1398538" y="1229209"/>
            <a:ext cx="5761291" cy="3168488"/>
          </a:xfrm>
        </p:spPr>
      </p:pic>
      <p:sp>
        <p:nvSpPr>
          <p:cNvPr id="5" name="TextBox 4"/>
          <p:cNvSpPr txBox="1"/>
          <p:nvPr/>
        </p:nvSpPr>
        <p:spPr>
          <a:xfrm flipH="1">
            <a:off x="1822554" y="5036929"/>
            <a:ext cx="4128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Soy de </a:t>
            </a:r>
            <a:r>
              <a:rPr lang="en-US" sz="3600" dirty="0" err="1" smtClean="0"/>
              <a:t>méxico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753" y="1766225"/>
            <a:ext cx="33909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cesto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escritorio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6727" r="-56727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tiza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/>
        </p:nvPicPr>
        <p:blipFill>
          <a:blip r:embed="rId2"/>
          <a:srcRect l="-70288" r="-70288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tiza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mapa</a:t>
            </a:r>
            <a:endParaRPr lang="en-US" dirty="0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0288" r="-7028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profesora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pizarra.jpg"/>
          <p:cNvPicPr>
            <a:picLocks noGrp="1" noChangeAspect="1"/>
          </p:cNvPicPr>
          <p:nvPr/>
        </p:nvPicPr>
        <p:blipFill>
          <a:blip r:embed="rId2"/>
          <a:srcRect l="-8850" r="-8850"/>
          <a:stretch>
            <a:fillRect/>
          </a:stretch>
        </p:blipFill>
        <p:spPr>
          <a:xfrm>
            <a:off x="457200" y="1826261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pofesora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pizarra</a:t>
            </a:r>
            <a:endParaRPr lang="en-US" dirty="0"/>
          </a:p>
        </p:txBody>
      </p:sp>
      <p:pic>
        <p:nvPicPr>
          <p:cNvPr id="4" name="Content Placeholder 3" descr="pizarr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850" r="-8850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sacapuntas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uper_funny_animals_hilarious_pictures_strange-anim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653" r="-42653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sacapuntas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no </a:t>
            </a:r>
            <a:r>
              <a:rPr lang="en-US" dirty="0" err="1" smtClean="0"/>
              <a:t>sé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endParaRPr lang="en-US" dirty="0"/>
          </a:p>
        </p:txBody>
      </p:sp>
      <p:pic>
        <p:nvPicPr>
          <p:cNvPr id="4" name="Content Placeholder 3" descr="super_funny_animals_hilarious_pictures_strange-anim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653" r="-42653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Definite Articles:</a:t>
            </a:r>
            <a:br>
              <a:rPr lang="en-US" dirty="0" smtClean="0"/>
            </a:br>
            <a:r>
              <a:rPr lang="en-US" dirty="0" smtClean="0"/>
              <a:t>El/La, can be translated as “The”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Example: </a:t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Borrador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The</a:t>
            </a:r>
            <a:r>
              <a:rPr lang="en-US" dirty="0" smtClean="0"/>
              <a:t> eraser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Página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The</a:t>
            </a:r>
            <a:r>
              <a:rPr lang="en-US" dirty="0" smtClean="0"/>
              <a:t> page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Indefinite Articles: </a:t>
            </a:r>
            <a:br>
              <a:rPr lang="en-US" smtClean="0"/>
            </a:br>
            <a:r>
              <a:rPr lang="en-US" smtClean="0"/>
              <a:t>Can be translated as</a:t>
            </a:r>
            <a:br>
              <a:rPr lang="en-US" smtClean="0"/>
            </a:br>
            <a:r>
              <a:rPr lang="en-US" smtClean="0"/>
              <a:t> A, An, Some, or A Few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Un </a:t>
            </a:r>
            <a:r>
              <a:rPr lang="en-US" dirty="0" err="1" smtClean="0">
                <a:solidFill>
                  <a:srgbClr val="000000"/>
                </a:solidFill>
              </a:rPr>
              <a:t>Borrador</a:t>
            </a:r>
            <a:r>
              <a:rPr lang="en-US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solidFill>
                  <a:srgbClr val="000000"/>
                </a:solidFill>
              </a:rPr>
              <a:t>An</a:t>
            </a:r>
            <a:r>
              <a:rPr lang="en-US" dirty="0" smtClean="0">
                <a:solidFill>
                  <a:srgbClr val="000000"/>
                </a:solidFill>
              </a:rPr>
              <a:t> eraser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Una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página</a:t>
            </a:r>
            <a:r>
              <a:rPr lang="en-US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 page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Plural forms of the indefinite article are:</a:t>
            </a:r>
            <a:br>
              <a:rPr lang="en-US" dirty="0" smtClean="0"/>
            </a:br>
            <a:r>
              <a:rPr lang="en-US" dirty="0" err="1" smtClean="0"/>
              <a:t>Unos/Unas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sz="3111" dirty="0" smtClean="0"/>
              <a:t>Los </a:t>
            </a:r>
            <a:r>
              <a:rPr lang="en-US" sz="3111" dirty="0" err="1" smtClean="0"/>
              <a:t>Lápices</a:t>
            </a:r>
            <a:r>
              <a:rPr lang="en-US" sz="3111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3111" dirty="0" err="1" smtClean="0"/>
              <a:t>The</a:t>
            </a:r>
            <a:r>
              <a:rPr lang="en-US" sz="3111" dirty="0" smtClean="0"/>
              <a:t> Pencils											 </a:t>
            </a:r>
            <a:r>
              <a:rPr lang="en-US" sz="3111" dirty="0" err="1" smtClean="0"/>
              <a:t>Unos</a:t>
            </a:r>
            <a:r>
              <a:rPr lang="en-US" sz="3111" dirty="0" smtClean="0"/>
              <a:t> </a:t>
            </a:r>
            <a:r>
              <a:rPr lang="en-US" sz="3111" dirty="0" err="1" smtClean="0"/>
              <a:t>Lápices</a:t>
            </a:r>
            <a:r>
              <a:rPr lang="en-US" sz="3111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3111" dirty="0" err="1" smtClean="0"/>
              <a:t>Some</a:t>
            </a:r>
            <a:r>
              <a:rPr lang="en-US" sz="3111" dirty="0" smtClean="0"/>
              <a:t> Pencils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Las </a:t>
            </a:r>
            <a:r>
              <a:rPr lang="en-US" sz="3111" dirty="0" err="1" smtClean="0"/>
              <a:t>Revistas</a:t>
            </a:r>
            <a:r>
              <a:rPr lang="en-US" sz="3111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3111" dirty="0" err="1" smtClean="0"/>
              <a:t>The</a:t>
            </a:r>
            <a:r>
              <a:rPr lang="en-US" sz="3111" dirty="0" smtClean="0"/>
              <a:t> Magazines </a:t>
            </a:r>
            <a:br>
              <a:rPr lang="en-US" sz="3111" dirty="0" smtClean="0"/>
            </a:br>
            <a:r>
              <a:rPr lang="en-US" sz="3111" dirty="0" err="1" smtClean="0"/>
              <a:t>Unas</a:t>
            </a:r>
            <a:r>
              <a:rPr lang="en-US" sz="3111" dirty="0" smtClean="0"/>
              <a:t> </a:t>
            </a:r>
            <a:r>
              <a:rPr lang="en-US" sz="3111" dirty="0" err="1" smtClean="0"/>
              <a:t>Revistas</a:t>
            </a:r>
            <a:r>
              <a:rPr lang="en-US" sz="2667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667" dirty="0" err="1" smtClean="0"/>
              <a:t>Some</a:t>
            </a:r>
            <a:r>
              <a:rPr lang="en-US" sz="2667" dirty="0" smtClean="0"/>
              <a:t> Magazines</a:t>
            </a:r>
            <a:endParaRPr lang="en-US" sz="2667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flipV="1">
            <a:off x="1371600" y="6536592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¿Carlos el </a:t>
            </a:r>
            <a:r>
              <a:rPr lang="en-US" dirty="0" err="1" smtClean="0"/>
              <a:t>bébé</a:t>
            </a:r>
            <a:r>
              <a:rPr lang="en-US" dirty="0" smtClean="0"/>
              <a:t>, </a:t>
            </a:r>
            <a:r>
              <a:rPr lang="en-US" dirty="0" err="1" smtClean="0"/>
              <a:t>cuántos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70728" y="1214939"/>
            <a:ext cx="5875457" cy="32312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984" y="1407702"/>
            <a:ext cx="3022600" cy="269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4474" y="5108274"/>
            <a:ext cx="3061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Tengo</a:t>
            </a:r>
            <a:r>
              <a:rPr lang="en-US" sz="3600" dirty="0" smtClean="0"/>
              <a:t> dos </a:t>
            </a:r>
            <a:r>
              <a:rPr lang="en-US" sz="3600" dirty="0" err="1" smtClean="0"/>
              <a:t>años</a:t>
            </a:r>
            <a:endParaRPr lang="en-US" sz="3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sustantivos</a:t>
            </a:r>
            <a:r>
              <a:rPr lang="en-US" dirty="0" smtClean="0"/>
              <a:t> </a:t>
            </a:r>
            <a:r>
              <a:rPr lang="en-US" dirty="0" err="1" smtClean="0"/>
              <a:t>plurales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nesesitamos</a:t>
            </a:r>
            <a:r>
              <a:rPr lang="en-US" dirty="0" smtClean="0"/>
              <a:t> un “S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Plural nouns need an “S”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amigo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los</a:t>
            </a:r>
            <a:r>
              <a:rPr lang="en-US" dirty="0" smtClean="0"/>
              <a:t> amigos</a:t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libro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amiga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amigas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revista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revistas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50392" y="5638800"/>
            <a:ext cx="6400800" cy="20524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20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OK, some rules about pluralizing:</a:t>
            </a:r>
            <a:br>
              <a:rPr lang="en-US" dirty="0" smtClean="0"/>
            </a:br>
            <a:r>
              <a:rPr lang="en-US" dirty="0" smtClean="0"/>
              <a:t>if you are referring to a group of  boys and girls, or mixed masculine and feminine objects, use the masculine form of the noun (sorry ladies).</a:t>
            </a:r>
            <a:br>
              <a:rPr lang="en-US" dirty="0" smtClean="0"/>
            </a:br>
            <a:r>
              <a:rPr lang="en-US" dirty="0" smtClean="0"/>
              <a:t>Ex: Los </a:t>
            </a:r>
            <a:r>
              <a:rPr lang="en-US" dirty="0" err="1" smtClean="0"/>
              <a:t>chicos</a:t>
            </a:r>
            <a:r>
              <a:rPr lang="en-US" dirty="0" smtClean="0"/>
              <a:t>= the boys </a:t>
            </a:r>
            <a:br>
              <a:rPr lang="en-US" dirty="0" smtClean="0"/>
            </a:br>
            <a:r>
              <a:rPr lang="en-US" dirty="0" smtClean="0"/>
              <a:t>OR </a:t>
            </a:r>
            <a:br>
              <a:rPr lang="en-US" dirty="0" smtClean="0"/>
            </a:br>
            <a:r>
              <a:rPr lang="en-US" dirty="0" smtClean="0"/>
              <a:t>the boys and girls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6459892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a noun ends in a consonant, add “</a:t>
            </a:r>
            <a:r>
              <a:rPr lang="en-US" dirty="0" err="1" smtClean="0"/>
              <a:t>es</a:t>
            </a:r>
            <a:r>
              <a:rPr lang="en-US" dirty="0" smtClean="0"/>
              <a:t>” at the end.</a:t>
            </a:r>
            <a:br>
              <a:rPr lang="en-US" dirty="0" smtClean="0"/>
            </a:br>
            <a:r>
              <a:rPr lang="en-US" dirty="0" smtClean="0"/>
              <a:t>Ex: el </a:t>
            </a:r>
            <a:r>
              <a:rPr lang="en-US" dirty="0" err="1" smtClean="0"/>
              <a:t>papel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papeles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reloj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relojes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actividad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actividades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pared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paredes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932498"/>
            <a:ext cx="6400800" cy="92550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a noun ends in “Z”, it will change to a “C” in the plural form</a:t>
            </a:r>
            <a:br>
              <a:rPr lang="en-US" dirty="0" smtClean="0"/>
            </a:br>
            <a:r>
              <a:rPr lang="en-US" dirty="0" smtClean="0"/>
              <a:t>Ex: el </a:t>
            </a:r>
            <a:r>
              <a:rPr lang="en-US" dirty="0" err="1" smtClean="0"/>
              <a:t>lápiz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lápices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823" y="2750457"/>
            <a:ext cx="3479800" cy="2336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lápices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265" y="2688499"/>
            <a:ext cx="3479800" cy="23368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857" y="2242274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cuatros</a:t>
            </a:r>
            <a:r>
              <a:rPr lang="en-US" dirty="0" smtClean="0"/>
              <a:t> </a:t>
            </a:r>
            <a:r>
              <a:rPr lang="en-US" dirty="0" err="1" smtClean="0"/>
              <a:t>borradores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715" y="2133847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142" y="2037350"/>
            <a:ext cx="28067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dos </a:t>
            </a:r>
            <a:r>
              <a:rPr lang="en-US" dirty="0" err="1" smtClean="0"/>
              <a:t>sillas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073" y="1944412"/>
            <a:ext cx="28067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tal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2030003" cy="1848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68" y="3789910"/>
            <a:ext cx="1749935" cy="23362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6394" y="2099298"/>
            <a:ext cx="29634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Estoy</a:t>
            </a:r>
            <a:r>
              <a:rPr lang="en-US" sz="2000" dirty="0" smtClean="0"/>
              <a:t> </a:t>
            </a:r>
            <a:r>
              <a:rPr lang="en-US" sz="2000" dirty="0" err="1" smtClean="0"/>
              <a:t>bien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			</a:t>
            </a:r>
            <a:r>
              <a:rPr lang="en-US" sz="2000" dirty="0" err="1" smtClean="0"/>
              <a:t>Estoy</a:t>
            </a:r>
            <a:r>
              <a:rPr lang="en-US" sz="2000" dirty="0" smtClean="0"/>
              <a:t> regular		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Estoy</a:t>
            </a:r>
            <a:r>
              <a:rPr lang="en-US" sz="2000" dirty="0" smtClean="0"/>
              <a:t> mal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850" y="2131352"/>
            <a:ext cx="31877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relojes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804" y="2162331"/>
            <a:ext cx="31877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000" y="2009009"/>
            <a:ext cx="2832100" cy="28702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bolígafo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346" y="3118829"/>
            <a:ext cx="2832100" cy="28702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257" y="2316163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mochilla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577" y="2536576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/>
        </p:nvPicPr>
        <p:blipFill>
          <a:blip r:embed="rId2"/>
          <a:srcRect l="-70288" r="-70288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/>
        </p:nvPicPr>
        <p:blipFill>
          <a:blip r:embed="rId2"/>
          <a:srcRect l="-70288" r="-70288"/>
          <a:stretch>
            <a:fillRect/>
          </a:stretch>
        </p:blipFill>
        <p:spPr>
          <a:xfrm>
            <a:off x="702111" y="1872730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402729"/>
            <a:ext cx="7772400" cy="483274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Los </a:t>
            </a:r>
            <a:r>
              <a:rPr lang="en-US" b="1" u="sng" dirty="0" err="1" smtClean="0"/>
              <a:t>pronombres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personales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/as</a:t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/as</a:t>
            </a:r>
            <a:br>
              <a:rPr lang="en-US" dirty="0" smtClean="0"/>
            </a:br>
            <a:r>
              <a:rPr lang="en-US" dirty="0" err="1" smtClean="0"/>
              <a:t>Usted</a:t>
            </a:r>
            <a:r>
              <a:rPr lang="en-US" dirty="0" smtClean="0"/>
              <a:t>		</a:t>
            </a:r>
            <a:r>
              <a:rPr lang="en-US" dirty="0" err="1" smtClean="0"/>
              <a:t>Ustedes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</a:t>
            </a:r>
            <a:r>
              <a:rPr lang="en-US" dirty="0" smtClean="0"/>
              <a:t>/Ella		</a:t>
            </a:r>
            <a:r>
              <a:rPr lang="en-US" dirty="0" err="1" smtClean="0"/>
              <a:t>Ellos/Ellas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486" r="-64486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seis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304" y="1417638"/>
            <a:ext cx="4698943" cy="3759154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Tú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4902" r="-54902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Él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598" r="-14598"/>
          <a:stretch>
            <a:fillRect/>
          </a:stretch>
        </p:blipFill>
        <p:spPr>
          <a:xfrm>
            <a:off x="3344172" y="1600200"/>
            <a:ext cx="5342627" cy="2938239"/>
          </a:xfrm>
        </p:spPr>
      </p:pic>
      <p:pic>
        <p:nvPicPr>
          <p:cNvPr id="5" name="Picture 4" descr="voladorjrluchalib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79796"/>
            <a:ext cx="3336080" cy="4464642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Ella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598" r="-14598"/>
          <a:stretch>
            <a:fillRect/>
          </a:stretch>
        </p:blipFill>
        <p:spPr>
          <a:xfrm>
            <a:off x="3097692" y="1600201"/>
            <a:ext cx="5589108" cy="3073794"/>
          </a:xfrm>
        </p:spPr>
      </p:pic>
      <p:pic>
        <p:nvPicPr>
          <p:cNvPr id="5" name="Picture 4" descr="fabiapac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62" y="1600201"/>
            <a:ext cx="3515881" cy="5052764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423" y="2477995"/>
            <a:ext cx="3492500" cy="232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404" y="2477995"/>
            <a:ext cx="26035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Nosotros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320" y="1600200"/>
            <a:ext cx="4448133" cy="4448133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622" y="1600200"/>
            <a:ext cx="5388686" cy="3814463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Ellos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598" r="-14598"/>
          <a:stretch>
            <a:fillRect/>
          </a:stretch>
        </p:blipFill>
        <p:spPr>
          <a:xfrm>
            <a:off x="3807355" y="1212962"/>
            <a:ext cx="5793264" cy="3186072"/>
          </a:xfrm>
        </p:spPr>
      </p:pic>
      <p:pic>
        <p:nvPicPr>
          <p:cNvPr id="5" name="Picture 4" descr="voladorjrluchalib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440798" cy="3266495"/>
          </a:xfrm>
          <a:prstGeom prst="rect">
            <a:avLst/>
          </a:prstGeom>
        </p:spPr>
      </p:pic>
      <p:pic>
        <p:nvPicPr>
          <p:cNvPr id="6" name="Picture 5" descr="voladorjrluchalib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97" y="3754103"/>
            <a:ext cx="2319301" cy="3103897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Ellas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598" r="-14598"/>
          <a:stretch>
            <a:fillRect/>
          </a:stretch>
        </p:blipFill>
        <p:spPr>
          <a:xfrm>
            <a:off x="4610030" y="1417638"/>
            <a:ext cx="5145473" cy="2829812"/>
          </a:xfrm>
        </p:spPr>
      </p:pic>
      <p:pic>
        <p:nvPicPr>
          <p:cNvPr id="5" name="Picture 4" descr="fabiapac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258" y="0"/>
            <a:ext cx="2324014" cy="3339901"/>
          </a:xfrm>
          <a:prstGeom prst="rect">
            <a:avLst/>
          </a:prstGeom>
        </p:spPr>
      </p:pic>
      <p:pic>
        <p:nvPicPr>
          <p:cNvPr id="6" name="Picture 5" descr="fabiapac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258" y="3518101"/>
            <a:ext cx="2324014" cy="3339899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Ustedes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23" y="1355888"/>
            <a:ext cx="2138846" cy="2566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326" y="2111356"/>
            <a:ext cx="4175016" cy="27833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81" y="4025709"/>
            <a:ext cx="2216288" cy="2659546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038280"/>
          </a:xfrm>
        </p:spPr>
        <p:txBody>
          <a:bodyPr>
            <a:normAutofit/>
          </a:bodyPr>
          <a:lstStyle/>
          <a:p>
            <a:r>
              <a:rPr lang="en-US" dirty="0" smtClean="0"/>
              <a:t>Regular “AR” Verbs</a:t>
            </a:r>
            <a:br>
              <a:rPr lang="en-US" dirty="0" smtClean="0"/>
            </a:br>
            <a:r>
              <a:rPr lang="en-US" dirty="0" smtClean="0"/>
              <a:t>These are verbs that end in “AR”, and are always conjugated the same way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¿Cómo te llamas?</a:t>
            </a:r>
            <a:endParaRPr lang="en-US" dirty="0"/>
          </a:p>
        </p:txBody>
      </p:sp>
      <p:pic>
        <p:nvPicPr>
          <p:cNvPr id="10" name="Content Placeholder 9" descr="ugly-donkey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600200"/>
            <a:ext cx="5822547" cy="3202177"/>
          </a:xfrm>
        </p:spPr>
      </p:pic>
      <p:sp>
        <p:nvSpPr>
          <p:cNvPr id="11" name="TextBox 10"/>
          <p:cNvSpPr txBox="1"/>
          <p:nvPr/>
        </p:nvSpPr>
        <p:spPr>
          <a:xfrm>
            <a:off x="4057140" y="4755601"/>
            <a:ext cx="42909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 </a:t>
            </a:r>
            <a:r>
              <a:rPr lang="en-US" sz="3200" dirty="0" err="1" smtClean="0"/>
              <a:t>llamo</a:t>
            </a:r>
            <a:r>
              <a:rPr lang="en-US" sz="3200" dirty="0" smtClean="0"/>
              <a:t> </a:t>
            </a:r>
            <a:r>
              <a:rPr lang="en-US" sz="3200" dirty="0" err="1" smtClean="0"/>
              <a:t>señor</a:t>
            </a:r>
            <a:r>
              <a:rPr lang="en-US" sz="3200" dirty="0" smtClean="0"/>
              <a:t> </a:t>
            </a:r>
            <a:r>
              <a:rPr lang="en-US" sz="3200" dirty="0" err="1" smtClean="0"/>
              <a:t>Mostaza</a:t>
            </a:r>
            <a:endParaRPr lang="en-US" sz="3200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14121"/>
          </a:xfrm>
        </p:spPr>
        <p:txBody>
          <a:bodyPr/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err="1" smtClean="0"/>
              <a:t>Hablar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hablo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hablamos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hablas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hablaís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Habla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hablan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829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759467"/>
          </a:xfrm>
        </p:spPr>
        <p:txBody>
          <a:bodyPr/>
          <a:lstStyle/>
          <a:p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r>
              <a:rPr lang="en-US" dirty="0" smtClean="0"/>
              <a:t> “AR”: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Caminar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76" y="1417638"/>
            <a:ext cx="7458404" cy="5072812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50798"/>
          </a:xfrm>
        </p:spPr>
        <p:txBody>
          <a:bodyPr/>
          <a:lstStyle/>
          <a:p>
            <a:r>
              <a:rPr lang="en-US" u="sng" dirty="0" err="1" smtClean="0"/>
              <a:t>Caminar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camino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caminamos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caminas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camináis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Camina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Caminen</a:t>
            </a:r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834" y="1600200"/>
            <a:ext cx="5924046" cy="4437316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8246"/>
          </a:xfrm>
        </p:spPr>
        <p:txBody>
          <a:bodyPr/>
          <a:lstStyle/>
          <a:p>
            <a:r>
              <a:rPr lang="en-US" u="sng" dirty="0" err="1" smtClean="0"/>
              <a:t>Cantar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canto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cantamos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cantas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cantáis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canta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cantan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Levantar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638" y="1417638"/>
            <a:ext cx="6013638" cy="4966729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73351"/>
          </a:xfrm>
        </p:spPr>
        <p:txBody>
          <a:bodyPr/>
          <a:lstStyle/>
          <a:p>
            <a:r>
              <a:rPr lang="en-US" u="sng" dirty="0" err="1" smtClean="0"/>
              <a:t>Levantar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levanto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levantamos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levantas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levantáis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levanta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levantan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Content Placeholder 5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795222" y="1417639"/>
            <a:ext cx="7304286" cy="401707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¡</a:t>
            </a:r>
            <a:r>
              <a:rPr lang="en-US" dirty="0" smtClean="0"/>
              <a:t>Es Carlos el </a:t>
            </a:r>
            <a:r>
              <a:rPr lang="en-US" dirty="0" err="1" smtClean="0"/>
              <a:t>bebé</a:t>
            </a:r>
            <a:r>
              <a:rPr lang="en-US" dirty="0"/>
              <a:t>!</a:t>
            </a:r>
          </a:p>
        </p:txBody>
      </p:sp>
      <p:pic>
        <p:nvPicPr>
          <p:cNvPr id="4" name="Content Placeholder 3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940</Words>
  <Application>Microsoft Macintosh PowerPoint</Application>
  <PresentationFormat>On-screen Show (4:3)</PresentationFormat>
  <Paragraphs>104</Paragraphs>
  <Slides>77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Revista de preguntas</vt:lpstr>
      <vt:lpstr>¿Cómo se escribe Carlos el bébé? </vt:lpstr>
      <vt:lpstr>¿Bertolome-Beto, de dónde eres?</vt:lpstr>
      <vt:lpstr>¿Carlos el bébé, cuántos años tienes?</vt:lpstr>
      <vt:lpstr>¿Qué tal? ¿Cómo estás?</vt:lpstr>
      <vt:lpstr>¿Qué hora es?</vt:lpstr>
      <vt:lpstr>¿Cómo te llamas?</vt:lpstr>
      <vt:lpstr>¿Quién es?</vt:lpstr>
      <vt:lpstr>¡Es Carlos el bebé!</vt:lpstr>
      <vt:lpstr>¿Cómo se dice… donkey?</vt:lpstr>
      <vt:lpstr>SER YoSoy  NosotrosSomos TúEres  VosotrosSois  UstedEs  UstedesSon Él/EllaEs  Ellos/EllasSon  ¿De Dónde eres tú? Soy de Michigan. ¿Quién es? Es mi amigo, Señor Mostaza.</vt:lpstr>
      <vt:lpstr>To make a sentence negative, place “no” in front of the verb.</vt:lpstr>
      <vt:lpstr>Es un hombre…</vt:lpstr>
      <vt:lpstr>Es un hombre…</vt:lpstr>
      <vt:lpstr>¿Es un perro?</vt:lpstr>
      <vt:lpstr>Es un perro…</vt:lpstr>
      <vt:lpstr>¿Él es de Detroit, Michigan?</vt:lpstr>
      <vt:lpstr>Él es de Detroit, Michigan…</vt:lpstr>
      <vt:lpstr>Es una mochilla?</vt:lpstr>
      <vt:lpstr>No es una mochilla, es un cuaderno</vt:lpstr>
      <vt:lpstr>Es una puerta?</vt:lpstr>
      <vt:lpstr>No es una puerta, es un pared</vt:lpstr>
      <vt:lpstr>Es un borrador?</vt:lpstr>
      <vt:lpstr>No es un borrador, es un sacapuntas</vt:lpstr>
      <vt:lpstr>Es un libro?</vt:lpstr>
      <vt:lpstr>No es un libro, es un papel</vt:lpstr>
      <vt:lpstr>Es un bolígrafo?</vt:lpstr>
      <vt:lpstr>No es un bolígrafo, es un lápiz</vt:lpstr>
      <vt:lpstr>Es un cesto de papeles?</vt:lpstr>
      <vt:lpstr>No es un cesto de papeles, es un escritorio</vt:lpstr>
      <vt:lpstr>Es una tiza?</vt:lpstr>
      <vt:lpstr>No es una tiza, es un mapa</vt:lpstr>
      <vt:lpstr>Es una profesora?</vt:lpstr>
      <vt:lpstr>No es una pofesora, es una pizarra</vt:lpstr>
      <vt:lpstr>Es una sacapuntas?</vt:lpstr>
      <vt:lpstr>No es un sacapuntas, pero no sé qué es</vt:lpstr>
      <vt:lpstr>Definite Articles: El/La, can be translated as “The”  Example:  El BorradorThe eraser La PáginaThe page</vt:lpstr>
      <vt:lpstr>Indefinite Articles:  Can be translated as  A, An, Some, or A Few</vt:lpstr>
      <vt:lpstr>Plural forms of the indefinite article are: Unos/Unas Example: Los LápicesThe Pencils            Unos LápicesSome Pencils  Las RevistasThe Magazines  Unas RevistasSome Magazines</vt:lpstr>
      <vt:lpstr>Los sustantivos plurales: nesesitamos un “S” Plural nouns need an “S”  el amigolos amigos el librolos libros la amigalas amigas la revistalas revistas</vt:lpstr>
      <vt:lpstr>OK, some rules about pluralizing: if you are referring to a group of  boys and girls, or mixed masculine and feminine objects, use the masculine form of the noun (sorry ladies). Ex: Los chicos= the boys  OR  the boys and girls</vt:lpstr>
      <vt:lpstr>If a noun ends in a consonant, add “es” at the end. Ex: el papellos papeles el relojlos relojes la actividadlas actividades el paredlas paredes</vt:lpstr>
      <vt:lpstr>If a noun ends in “Z”, it will change to a “C” in the plural form Ex: el lápizlos lápices </vt:lpstr>
      <vt:lpstr>¿Qué son?</vt:lpstr>
      <vt:lpstr>Son tres lápices</vt:lpstr>
      <vt:lpstr>¿Qué son?</vt:lpstr>
      <vt:lpstr>Son cuatros borradores</vt:lpstr>
      <vt:lpstr>¿Qué son?</vt:lpstr>
      <vt:lpstr>Son dos sillas</vt:lpstr>
      <vt:lpstr>¿Qué son?</vt:lpstr>
      <vt:lpstr>Son cinco relojes</vt:lpstr>
      <vt:lpstr>¿Qué es?</vt:lpstr>
      <vt:lpstr>Es un bolígafo</vt:lpstr>
      <vt:lpstr>¿Qué es?</vt:lpstr>
      <vt:lpstr>Es una mochilla</vt:lpstr>
      <vt:lpstr>¿Qué es?</vt:lpstr>
      <vt:lpstr>Es un mapa</vt:lpstr>
      <vt:lpstr>Los pronombres personales Yo  Nosotros/as Tú  Vosotros/as Usted  Ustedes Él/Ella  Ellos/Ellas</vt:lpstr>
      <vt:lpstr>Yo</vt:lpstr>
      <vt:lpstr>Tú</vt:lpstr>
      <vt:lpstr>Él</vt:lpstr>
      <vt:lpstr>Ella</vt:lpstr>
      <vt:lpstr>Usted</vt:lpstr>
      <vt:lpstr>Nosotros</vt:lpstr>
      <vt:lpstr>Vosotros </vt:lpstr>
      <vt:lpstr>Ellos</vt:lpstr>
      <vt:lpstr>Ellas</vt:lpstr>
      <vt:lpstr>Ustedes</vt:lpstr>
      <vt:lpstr>Regular “AR” Verbs These are verbs that end in “AR”, and are always conjugated the same way </vt:lpstr>
      <vt:lpstr>  Hablar Yo hablo  Nosotros hablamos Tú hablas  Vosotros hablaís Él/Ella/Ud. Habla   Ellos/Ellas/Uds. hablan</vt:lpstr>
      <vt:lpstr>Otros verbos regulares “AR”: </vt:lpstr>
      <vt:lpstr>Caminar</vt:lpstr>
      <vt:lpstr>Caminar Yo camino  Nosotros caminamos Tú caminas  Vosotros camináis Él/Ella/Ud. Camina   Ellos/Ellas/Uds. Caminen</vt:lpstr>
      <vt:lpstr>Cantar</vt:lpstr>
      <vt:lpstr>Cantar Yo canto  Nosotros cantamos Tú cantas  Vosotros cantáis Él/Ella/Ud. canta  Ellos/Ellas/Uds. cantan</vt:lpstr>
      <vt:lpstr>Levantar</vt:lpstr>
      <vt:lpstr>Levantar Yo levanto  Nosotros levantamos Tú levantas  Vosotros levantáis Él/Ella/Ud. levanta   Ellos/Ellas/Uds. levantan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Revista de preguntas</dc:title>
  <dc:creator>Frankel Jewish Academy</dc:creator>
  <cp:lastModifiedBy>Frankel Jewish Academy</cp:lastModifiedBy>
  <cp:revision>11</cp:revision>
  <dcterms:created xsi:type="dcterms:W3CDTF">2011-10-11T16:58:56Z</dcterms:created>
  <dcterms:modified xsi:type="dcterms:W3CDTF">2011-10-11T17:18:58Z</dcterms:modified>
</cp:coreProperties>
</file>